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FFFF00"/>
    <a:srgbClr val="FFCC00"/>
    <a:srgbClr val="FFFFCC"/>
    <a:srgbClr val="CC0000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00E9D-4801-4559-8D80-E26E7F7925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687-7AC9-4767-821D-9B22CF5573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DD44-6A41-4F17-BE76-E9A806EF4D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28AA-A1D4-4655-BADC-0BB9CD5202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D9E09-EEEC-4228-A015-80ADA120A7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EB9F-4E5B-4D67-88E9-B97D11136C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A4F6F-E86F-472B-8435-58A8194778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0150-1339-4A7E-9C3B-07B62A22E7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9067C-6FF5-4D97-8A3D-C5F646D451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5B041-E3D9-4B11-ADD0-D945EF634F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EA622-75AA-414F-BE16-2BB2D5B155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411BF6-847E-4700-85A5-40ABCCFFBF7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http://www.cambihenares.es/viviendanueva/Alcavillas/Alcavillas_Hueros.jpg" TargetMode="External"/><Relationship Id="rId2" Type="http://schemas.openxmlformats.org/officeDocument/2006/relationships/hyperlink" Target="http://www.deniasol.com/descriptions/314V_s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http://www.deniasol.com/photos/Ref314V.jpg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http://web.uvic.ca/hcmc/clipart/furniture/lamp/lamp-vb.gif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eb.uvic.ca/hcmc/clipart/furniture/mirror/mirror-vt.g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epa.gov/kidshometour/images/bedroom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http://web.uvic.ca/hcmc/clipart/furniture/television/television-vb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eb.uvic.ca/hcmc/clipart/furniture/carpet/carpet-vb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http://web.uvic.ca/hcmc/clipart/furniture/picture/picture-vb.gif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p.buffalo.edu/idea/Brightideas/Kitchen/KRAFTMAID2.jpg" TargetMode="External"/><Relationship Id="rId7" Type="http://schemas.openxmlformats.org/officeDocument/2006/relationships/image" Target="../media/image1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http://194.224.226.158/cre_web/prevencion3/img/comedor.jpg" TargetMode="Externa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http://web.uvic.ca/hcmc/clipart/furniture/window/window-vb.gif" TargetMode="Externa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eb.uvic.ca/hcmc/clipart/furniture/lamp/lamp-vb.g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194.224.226.158/cre_web/prevencion3/img/comedo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194.224.226.158/cre_web/prevencion3/img/cocin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epa.gov/kidshometour/images/bedroom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863600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>
                <a:latin typeface="Comic Sans MS" pitchFamily="66" charset="0"/>
              </a:rPr>
              <a:t>¡Hola!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41438"/>
            <a:ext cx="8640762" cy="5327650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¡</a:t>
            </a:r>
            <a:r>
              <a:rPr lang="en-GB" dirty="0" err="1">
                <a:latin typeface="Comic Sans MS" pitchFamily="66" charset="0"/>
              </a:rPr>
              <a:t>Bienvenidos</a:t>
            </a:r>
            <a:r>
              <a:rPr lang="en-GB" dirty="0">
                <a:latin typeface="Comic Sans MS" pitchFamily="66" charset="0"/>
              </a:rPr>
              <a:t> a la </a:t>
            </a:r>
            <a:r>
              <a:rPr lang="en-GB" dirty="0" err="1">
                <a:latin typeface="Comic Sans MS" pitchFamily="66" charset="0"/>
              </a:rPr>
              <a:t>clase</a:t>
            </a:r>
            <a:r>
              <a:rPr lang="en-GB" dirty="0">
                <a:latin typeface="Comic Sans MS" pitchFamily="66" charset="0"/>
              </a:rPr>
              <a:t> de </a:t>
            </a:r>
            <a:r>
              <a:rPr lang="en-GB" dirty="0" err="1">
                <a:latin typeface="Comic Sans MS" pitchFamily="66" charset="0"/>
              </a:rPr>
              <a:t>español</a:t>
            </a:r>
            <a:r>
              <a:rPr lang="en-GB" dirty="0">
                <a:latin typeface="Comic Sans MS" pitchFamily="66" charset="0"/>
              </a:rPr>
              <a:t>!</a:t>
            </a:r>
          </a:p>
          <a:p>
            <a:pPr algn="l"/>
            <a:endParaRPr lang="en-GB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</p:txBody>
      </p:sp>
      <p:pic>
        <p:nvPicPr>
          <p:cNvPr id="5127" name="Picture 7" descr="Adosado en Las Marinas">
            <a:hlinkClick r:id="rId2" tooltip="&quot;Adosado en Las Marinas&quot;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750" y="4005263"/>
            <a:ext cx="2087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case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1989138"/>
            <a:ext cx="1512887" cy="1114425"/>
          </a:xfrm>
          <a:prstGeom prst="rect">
            <a:avLst/>
          </a:prstGeom>
          <a:noFill/>
        </p:spPr>
      </p:pic>
      <p:pic>
        <p:nvPicPr>
          <p:cNvPr id="5136" name="Picture 16" descr="Vista posteri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916113"/>
            <a:ext cx="1728788" cy="1155700"/>
          </a:xfrm>
          <a:prstGeom prst="rect">
            <a:avLst/>
          </a:prstGeom>
          <a:noFill/>
        </p:spPr>
      </p:pic>
      <p:pic>
        <p:nvPicPr>
          <p:cNvPr id="5138" name="Picture 18" descr="Pazo_Cedofei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797425"/>
            <a:ext cx="1943100" cy="1785938"/>
          </a:xfrm>
          <a:prstGeom prst="rect">
            <a:avLst/>
          </a:prstGeom>
          <a:noFill/>
        </p:spPr>
      </p:pic>
      <p:pic>
        <p:nvPicPr>
          <p:cNvPr id="5140" name="Picture 20" descr="maison_%2520typique_%2520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1989138"/>
            <a:ext cx="2016125" cy="1309687"/>
          </a:xfrm>
          <a:prstGeom prst="rect">
            <a:avLst/>
          </a:prstGeom>
          <a:noFill/>
        </p:spPr>
      </p:pic>
      <p:pic>
        <p:nvPicPr>
          <p:cNvPr id="5142" name="Picture 22" descr="courty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3357563"/>
            <a:ext cx="2016125" cy="1343025"/>
          </a:xfrm>
          <a:prstGeom prst="rect">
            <a:avLst/>
          </a:prstGeom>
          <a:noFill/>
        </p:spPr>
      </p:pic>
      <p:pic>
        <p:nvPicPr>
          <p:cNvPr id="5144" name="Picture 24" descr="puerta-0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575" y="3573463"/>
            <a:ext cx="2382838" cy="3024187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145" name="Picture 25" descr="http://www.cambihenares.es/viviendanueva/Alcavillas/Alcavillas_Hueros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258888" y="5661025"/>
            <a:ext cx="15192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MPPH03130I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1916113"/>
            <a:ext cx="1447800" cy="2044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7772400" cy="554672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El garaje</a:t>
            </a:r>
          </a:p>
        </p:txBody>
      </p:sp>
      <p:pic>
        <p:nvPicPr>
          <p:cNvPr id="22533" name="Picture 5" descr="gara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00213"/>
            <a:ext cx="65532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El jardín</a:t>
            </a:r>
          </a:p>
        </p:txBody>
      </p:sp>
      <p:pic>
        <p:nvPicPr>
          <p:cNvPr id="27652" name="Picture 4" descr="entreesansch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84313"/>
            <a:ext cx="6553200" cy="432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La sala de juegos</a:t>
            </a:r>
          </a:p>
        </p:txBody>
      </p:sp>
      <p:pic>
        <p:nvPicPr>
          <p:cNvPr id="28677" name="Picture 5" descr="Fredrik's%20Play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480175" cy="424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La sala de billar</a:t>
            </a:r>
          </a:p>
        </p:txBody>
      </p:sp>
      <p:pic>
        <p:nvPicPr>
          <p:cNvPr id="29702" name="Picture 6" descr="sala%20juego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85938"/>
            <a:ext cx="6626225" cy="4019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33571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  El </a:t>
            </a:r>
            <a:r>
              <a:rPr lang="en-GB" dirty="0" err="1">
                <a:latin typeface="Comic Sans MS" pitchFamily="66" charset="0"/>
              </a:rPr>
              <a:t>gimnasio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                                        </a:t>
            </a: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</a:t>
            </a: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</a:t>
            </a: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		</a:t>
            </a: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La sauna</a:t>
            </a:r>
          </a:p>
        </p:txBody>
      </p:sp>
      <p:pic>
        <p:nvPicPr>
          <p:cNvPr id="30725" name="Picture 5" descr="sa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716338"/>
            <a:ext cx="2376487" cy="2636837"/>
          </a:xfrm>
          <a:prstGeom prst="rect">
            <a:avLst/>
          </a:prstGeom>
          <a:noFill/>
        </p:spPr>
      </p:pic>
      <p:pic>
        <p:nvPicPr>
          <p:cNvPr id="30727" name="Picture 7" descr="Gimnas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08050"/>
            <a:ext cx="3108325" cy="2246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>
                <a:latin typeface="Comic Sans MS" pitchFamily="66" charset="0"/>
              </a:rPr>
              <a:t>LOS MUEBLES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54342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Una silla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Una mesa</a:t>
            </a:r>
          </a:p>
        </p:txBody>
      </p:sp>
      <p:pic>
        <p:nvPicPr>
          <p:cNvPr id="31824" name="Picture 80" descr="j0215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636838"/>
            <a:ext cx="13176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25" name="Picture 81" descr="hh0155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941888"/>
            <a:ext cx="19431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8324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	Un sillón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Un sofá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Una lámpara</a:t>
            </a:r>
          </a:p>
        </p:txBody>
      </p:sp>
      <p:pic>
        <p:nvPicPr>
          <p:cNvPr id="32772" name="Picture 4" descr="j0198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620713"/>
            <a:ext cx="21605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h003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332038"/>
            <a:ext cx="302418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web.uvic.ca/hcmc/clipart/furniture/lamp/lamp-vb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867400" y="3787775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8324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Un espejo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Una cama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	Una mesita de noche</a:t>
            </a:r>
          </a:p>
        </p:txBody>
      </p:sp>
      <p:pic>
        <p:nvPicPr>
          <p:cNvPr id="33795" name="Picture 3" descr="http://web.uvic.ca/hcmc/clipart/furniture/mirror/mirror-vt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16238" y="620713"/>
            <a:ext cx="13985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h0005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133600"/>
            <a:ext cx="22320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http://www.epa.gov/kidshometour/images/bedroom.jpg"/>
          <p:cNvPicPr>
            <a:picLocks noChangeAspect="1" noChangeArrowheads="1"/>
          </p:cNvPicPr>
          <p:nvPr/>
        </p:nvPicPr>
        <p:blipFill>
          <a:blip r:embed="rId5" r:link="rId6" cstate="print"/>
          <a:srcRect t="34532" r="80000"/>
          <a:stretch>
            <a:fillRect/>
          </a:stretch>
        </p:blipFill>
        <p:spPr bwMode="auto">
          <a:xfrm>
            <a:off x="1403350" y="4076700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8324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	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chimenea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	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televisión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5843" name="Picture 3" descr="MCHH02531_0000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692150"/>
            <a:ext cx="20891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web.uvic.ca/hcmc/clipart/furniture/television/television-vb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08400" y="4652963"/>
            <a:ext cx="187166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8324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		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alfombra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		Un </a:t>
            </a:r>
            <a:r>
              <a:rPr lang="en-GB" dirty="0" err="1">
                <a:latin typeface="Comic Sans MS" pitchFamily="66" charset="0"/>
              </a:rPr>
              <a:t>cuadro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Un </a:t>
            </a:r>
            <a:r>
              <a:rPr lang="en-GB" dirty="0" smtClean="0">
                <a:latin typeface="Comic Sans MS" pitchFamily="66" charset="0"/>
              </a:rPr>
              <a:t>closet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6868" name="Picture 4" descr="http://web.uvic.ca/hcmc/clipart/furniture/carpet/carpet-vb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3713" y="692150"/>
            <a:ext cx="21510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ttp://web.uvic.ca/hcmc/clipart/furniture/picture/picture-vb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580063" y="2924175"/>
            <a:ext cx="208756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j0192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005263"/>
            <a:ext cx="20161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31838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sz="4000">
                <a:latin typeface="Comic Sans MS" pitchFamily="66" charset="0"/>
                <a:cs typeface="Simplified Arabic" pitchFamily="2" charset="-78"/>
              </a:rPr>
              <a:t>Hoy en clase: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6165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algn="ctr"/>
            <a:r>
              <a:rPr lang="en-GB" dirty="0" err="1">
                <a:latin typeface="Comic Sans MS" pitchFamily="66" charset="0"/>
              </a:rPr>
              <a:t>Partes</a:t>
            </a:r>
            <a:r>
              <a:rPr lang="en-GB" dirty="0">
                <a:latin typeface="Comic Sans MS" pitchFamily="66" charset="0"/>
              </a:rPr>
              <a:t> de la casa</a:t>
            </a:r>
          </a:p>
          <a:p>
            <a:pPr algn="ctr"/>
            <a:endParaRPr lang="en-GB" dirty="0" smtClean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  <a:p>
            <a:r>
              <a:rPr lang="en-GB" dirty="0" err="1" smtClean="0">
                <a:latin typeface="Comic Sans MS" pitchFamily="66" charset="0"/>
              </a:rPr>
              <a:t>Muebles</a:t>
            </a:r>
            <a:endParaRPr lang="en-GB" dirty="0" smtClean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</p:txBody>
      </p:sp>
      <p:pic>
        <p:nvPicPr>
          <p:cNvPr id="8198" name="Picture 6" descr="http://www.ap.buffalo.edu/idea/Brightideas/Kitchen/KRAFTMAID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850" y="2060575"/>
            <a:ext cx="10699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En el salón comedo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476375" y="2060575"/>
            <a:ext cx="1295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j01923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005064"/>
            <a:ext cx="8397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hh0005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149080"/>
            <a:ext cx="1147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8324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  </a:t>
            </a: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</a:t>
            </a:r>
            <a:r>
              <a:rPr lang="en-GB" dirty="0" smtClean="0">
                <a:latin typeface="Comic Sans MS" pitchFamily="66" charset="0"/>
              </a:rPr>
              <a:t>            </a:t>
            </a:r>
            <a:r>
              <a:rPr lang="en-GB" dirty="0">
                <a:latin typeface="Comic Sans MS" pitchFamily="66" charset="0"/>
              </a:rPr>
              <a:t>			 </a:t>
            </a:r>
            <a:r>
              <a:rPr lang="en-GB" dirty="0" smtClean="0">
                <a:latin typeface="Comic Sans MS" pitchFamily="66" charset="0"/>
              </a:rPr>
              <a:t>  </a:t>
            </a:r>
            <a:r>
              <a:rPr lang="en-GB" dirty="0" err="1">
                <a:latin typeface="Comic Sans MS" pitchFamily="66" charset="0"/>
              </a:rPr>
              <a:t>U</a:t>
            </a:r>
            <a:r>
              <a:rPr lang="en-GB" dirty="0" err="1" smtClean="0">
                <a:latin typeface="Comic Sans MS" pitchFamily="66" charset="0"/>
              </a:rPr>
              <a:t>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refrigeradora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  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lavadora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7892" name="Picture 4" descr="j0290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05263"/>
            <a:ext cx="2160587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hh017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1728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24863" cy="62642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					     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cocina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		   Un </a:t>
            </a:r>
            <a:r>
              <a:rPr lang="en-GB" dirty="0" err="1">
                <a:latin typeface="Comic Sans MS" pitchFamily="66" charset="0"/>
              </a:rPr>
              <a:t>inodoro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    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tina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8915" name="Picture 3" descr="hh016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333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j0239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581525"/>
            <a:ext cx="19224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j0237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276475"/>
            <a:ext cx="21605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rev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8324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	Una ducha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 Un lavabo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							  Una ventana</a:t>
            </a:r>
          </a:p>
        </p:txBody>
      </p:sp>
      <p:pic>
        <p:nvPicPr>
          <p:cNvPr id="39939" name="Picture 3" descr="so012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196975"/>
            <a:ext cx="16811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j0290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060575"/>
            <a:ext cx="139541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http://web.uvic.ca/hcmc/clipart/furniture/window/window-vb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11638" y="4508500"/>
            <a:ext cx="1778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556250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sz="7000">
                <a:latin typeface="Comic Sans MS" pitchFamily="66" charset="0"/>
              </a:rPr>
              <a:t>Test: ¿A, B o 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52738"/>
            <a:ext cx="7772400" cy="374491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GB" sz="4400">
                <a:latin typeface="Comic Sans MS" pitchFamily="66" charset="0"/>
              </a:rPr>
              <a:t>  Una cama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endParaRPr lang="en-GB" sz="440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4400">
                <a:latin typeface="Comic Sans MS" pitchFamily="66" charset="0"/>
              </a:rPr>
              <a:t>			B.  Una ducha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sz="440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4400">
                <a:latin typeface="Comic Sans MS" pitchFamily="66" charset="0"/>
              </a:rPr>
              <a:t>					C.  Una mesa</a:t>
            </a:r>
          </a:p>
        </p:txBody>
      </p:sp>
      <p:pic>
        <p:nvPicPr>
          <p:cNvPr id="43013" name="Picture 5" descr="so01216_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5238" y="188913"/>
            <a:ext cx="1885950" cy="23574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52738"/>
            <a:ext cx="7772400" cy="324326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GB" sz="4000">
                <a:latin typeface="Comic Sans MS" pitchFamily="66" charset="0"/>
              </a:rPr>
              <a:t>  Un ordenador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endParaRPr lang="en-GB" sz="400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4000">
                <a:latin typeface="Comic Sans MS" pitchFamily="66" charset="0"/>
              </a:rPr>
              <a:t>			B.	Una cama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400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4000">
                <a:latin typeface="Comic Sans MS" pitchFamily="66" charset="0"/>
              </a:rPr>
              <a:t>					C.  Una ventana</a:t>
            </a:r>
          </a:p>
        </p:txBody>
      </p:sp>
      <p:pic>
        <p:nvPicPr>
          <p:cNvPr id="45060" name="Picture 4" descr="hh00059_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4513" y="404813"/>
            <a:ext cx="2973387" cy="21605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52738"/>
            <a:ext cx="7772400" cy="324326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GB" sz="4000">
                <a:latin typeface="Comic Sans MS" pitchFamily="66" charset="0"/>
              </a:rPr>
              <a:t> Una lavadora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400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4000">
                <a:latin typeface="Comic Sans MS" pitchFamily="66" charset="0"/>
              </a:rPr>
              <a:t>			B.  Una bañera	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400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4000">
                <a:latin typeface="Comic Sans MS" pitchFamily="66" charset="0"/>
              </a:rPr>
              <a:t>					C.  Una lámpara</a:t>
            </a:r>
          </a:p>
        </p:txBody>
      </p:sp>
      <p:pic>
        <p:nvPicPr>
          <p:cNvPr id="46084" name="Picture 4" descr="http://web.uvic.ca/hcmc/clipart/furniture/lamp/lamp-vb.gif"/>
          <p:cNvPicPr>
            <a:picLocks noChangeAspect="1" noChangeArrowheads="1"/>
          </p:cNvPicPr>
          <p:nvPr>
            <p:ph type="title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563938" y="549275"/>
            <a:ext cx="2179637" cy="21796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52738"/>
            <a:ext cx="7772400" cy="324326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GB" sz="4000">
                <a:latin typeface="Comic Sans MS" pitchFamily="66" charset="0"/>
              </a:rPr>
              <a:t>Un sillón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400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4000">
                <a:latin typeface="Comic Sans MS" pitchFamily="66" charset="0"/>
              </a:rPr>
              <a:t>			B. Una televisión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400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4000">
                <a:latin typeface="Comic Sans MS" pitchFamily="66" charset="0"/>
              </a:rPr>
              <a:t>						C. Una mesa</a:t>
            </a:r>
          </a:p>
        </p:txBody>
      </p:sp>
      <p:pic>
        <p:nvPicPr>
          <p:cNvPr id="47108" name="Picture 4" descr="j0198971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8363" y="404813"/>
            <a:ext cx="2125662" cy="21605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>
                <a:latin typeface="Comic Sans MS" pitchFamily="66" charset="0"/>
              </a:rPr>
              <a:t>Describir casas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0763" cy="49688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 err="1">
                <a:solidFill>
                  <a:srgbClr val="FF0066"/>
                </a:solidFill>
                <a:latin typeface="Comic Sans MS" pitchFamily="66" charset="0"/>
              </a:rPr>
              <a:t>Esta</a:t>
            </a:r>
            <a:r>
              <a:rPr lang="en-GB" dirty="0">
                <a:solidFill>
                  <a:srgbClr val="FF0066"/>
                </a:solidFill>
                <a:latin typeface="Comic Sans MS" pitchFamily="66" charset="0"/>
              </a:rPr>
              <a:t> casa </a:t>
            </a:r>
            <a:r>
              <a:rPr lang="en-GB" dirty="0" err="1">
                <a:solidFill>
                  <a:srgbClr val="FF0066"/>
                </a:solidFill>
                <a:latin typeface="Comic Sans MS" pitchFamily="66" charset="0"/>
              </a:rPr>
              <a:t>tiene</a:t>
            </a:r>
            <a:r>
              <a:rPr lang="en-GB" dirty="0" smtClean="0">
                <a:latin typeface="Comic Sans MS" pitchFamily="66" charset="0"/>
              </a:rPr>
              <a:t>… This house has</a:t>
            </a:r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 err="1" smtClean="0">
                <a:latin typeface="Comic Sans MS" pitchFamily="66" charset="0"/>
              </a:rPr>
              <a:t>Una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sala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>
                <a:latin typeface="Comic Sans MS" pitchFamily="66" charset="0"/>
              </a:rPr>
              <a:t>un </a:t>
            </a:r>
            <a:r>
              <a:rPr lang="en-GB" dirty="0" err="1">
                <a:latin typeface="Comic Sans MS" pitchFamily="66" charset="0"/>
              </a:rPr>
              <a:t>comedor</a:t>
            </a:r>
            <a:r>
              <a:rPr lang="en-GB" dirty="0">
                <a:latin typeface="Comic Sans MS" pitchFamily="66" charset="0"/>
              </a:rPr>
              <a:t> y dos </a:t>
            </a:r>
            <a:r>
              <a:rPr lang="en-GB" dirty="0" err="1">
                <a:latin typeface="Comic Sans MS" pitchFamily="66" charset="0"/>
              </a:rPr>
              <a:t>dormitorio</a:t>
            </a:r>
            <a:r>
              <a:rPr lang="en-GB" dirty="0" err="1">
                <a:solidFill>
                  <a:srgbClr val="FF0066"/>
                </a:solidFill>
                <a:latin typeface="Comic Sans MS" pitchFamily="66" charset="0"/>
              </a:rPr>
              <a:t>s</a:t>
            </a:r>
            <a:endParaRPr lang="en-GB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48133" name="Picture 5" descr="s4p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997200"/>
            <a:ext cx="4681538" cy="3240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>
                <a:latin typeface="Comic Sans MS" pitchFamily="66" charset="0"/>
              </a:rPr>
              <a:t>Describir habitaciones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9688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FF0066"/>
                </a:solidFill>
                <a:latin typeface="Comic Sans MS" pitchFamily="66" charset="0"/>
              </a:rPr>
              <a:t>La </a:t>
            </a:r>
            <a:r>
              <a:rPr lang="en-GB" dirty="0" err="1" smtClean="0">
                <a:solidFill>
                  <a:srgbClr val="FF0066"/>
                </a:solidFill>
                <a:latin typeface="Comic Sans MS" pitchFamily="66" charset="0"/>
              </a:rPr>
              <a:t>sala</a:t>
            </a:r>
            <a:r>
              <a:rPr lang="en-GB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FF0066"/>
                </a:solidFill>
                <a:latin typeface="Comic Sans MS" pitchFamily="66" charset="0"/>
              </a:rPr>
              <a:t>tiene</a:t>
            </a:r>
            <a:r>
              <a:rPr lang="en-GB" dirty="0">
                <a:latin typeface="Comic Sans MS" pitchFamily="66" charset="0"/>
              </a:rPr>
              <a:t>… 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lámpara</a:t>
            </a:r>
            <a:r>
              <a:rPr lang="en-GB" dirty="0">
                <a:latin typeface="Comic Sans MS" pitchFamily="66" charset="0"/>
              </a:rPr>
              <a:t>, dos </a:t>
            </a:r>
            <a:r>
              <a:rPr lang="en-GB" dirty="0" err="1">
                <a:latin typeface="Comic Sans MS" pitchFamily="66" charset="0"/>
              </a:rPr>
              <a:t>sofá</a:t>
            </a:r>
            <a:r>
              <a:rPr lang="en-GB" dirty="0" err="1">
                <a:solidFill>
                  <a:srgbClr val="FF0066"/>
                </a:solidFill>
                <a:latin typeface="Comic Sans MS" pitchFamily="66" charset="0"/>
              </a:rPr>
              <a:t>s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mesa y </a:t>
            </a:r>
            <a:r>
              <a:rPr lang="en-GB" dirty="0" err="1">
                <a:latin typeface="Comic Sans MS" pitchFamily="66" charset="0"/>
              </a:rPr>
              <a:t>una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alfombra</a:t>
            </a:r>
            <a:r>
              <a:rPr lang="en-GB" dirty="0"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en-GB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49157" name="Picture 5" descr="bd0877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24175"/>
            <a:ext cx="5356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847012" cy="1163638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sz="4000">
                <a:latin typeface="Comic Sans MS" pitchFamily="66" charset="0"/>
              </a:rPr>
              <a:t>LAS PARTES DE LA CASA: HABITACIONES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 dirty="0" smtClean="0">
                <a:latin typeface="Comic Sans MS" pitchFamily="66" charset="0"/>
              </a:rPr>
              <a:t>La </a:t>
            </a:r>
            <a:r>
              <a:rPr lang="en-GB" sz="4400" dirty="0" err="1" smtClean="0">
                <a:latin typeface="Comic Sans MS" pitchFamily="66" charset="0"/>
              </a:rPr>
              <a:t>Sala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14340" name="Picture 4" descr="En el salón comedor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8888" y="2312988"/>
            <a:ext cx="65532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39280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¿</a:t>
            </a:r>
            <a:r>
              <a:rPr lang="en-GB" dirty="0" err="1">
                <a:latin typeface="Comic Sans MS" pitchFamily="66" charset="0"/>
              </a:rPr>
              <a:t>Qué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tiene</a:t>
            </a:r>
            <a:r>
              <a:rPr lang="en-GB" dirty="0">
                <a:latin typeface="Comic Sans MS" pitchFamily="66" charset="0"/>
              </a:rPr>
              <a:t> el </a:t>
            </a:r>
            <a:r>
              <a:rPr lang="en-GB" dirty="0" err="1" smtClean="0">
                <a:latin typeface="Comic Sans MS" pitchFamily="66" charset="0"/>
              </a:rPr>
              <a:t>dormitorio?What’s</a:t>
            </a:r>
            <a:r>
              <a:rPr lang="en-GB" dirty="0" smtClean="0">
                <a:latin typeface="Comic Sans MS" pitchFamily="66" charset="0"/>
              </a:rPr>
              <a:t> in the room?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924944"/>
            <a:ext cx="7776418" cy="3744144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endParaRPr lang="en-GB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50181" name="Picture 5" descr="j0137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06699"/>
            <a:ext cx="5928072" cy="379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9240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sz="2400" dirty="0" err="1">
                <a:latin typeface="Comic Sans MS" pitchFamily="66" charset="0"/>
              </a:rPr>
              <a:t>Ahora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– Now your turn, find a partner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7488386" cy="3384376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omic Sans MS" pitchFamily="66" charset="0"/>
                <a:sym typeface="Webdings" pitchFamily="18" charset="2"/>
              </a:rPr>
              <a:t> “</a:t>
            </a:r>
            <a:r>
              <a:rPr lang="en-GB" dirty="0" err="1">
                <a:latin typeface="Comic Sans MS" pitchFamily="66" charset="0"/>
              </a:rPr>
              <a:t>Estudiante</a:t>
            </a:r>
            <a:r>
              <a:rPr lang="en-GB" dirty="0">
                <a:latin typeface="Comic Sans MS" pitchFamily="66" charset="0"/>
              </a:rPr>
              <a:t> A” </a:t>
            </a:r>
            <a:r>
              <a:rPr lang="en-GB" dirty="0" smtClean="0">
                <a:latin typeface="Comic Sans MS" pitchFamily="66" charset="0"/>
              </a:rPr>
              <a:t>ask </a:t>
            </a:r>
            <a:r>
              <a:rPr lang="en-GB" dirty="0">
                <a:latin typeface="Comic Sans MS" pitchFamily="66" charset="0"/>
              </a:rPr>
              <a:t>the parts of a room in the house:</a:t>
            </a: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</a:rPr>
              <a:t>- </a:t>
            </a:r>
            <a:r>
              <a:rPr lang="en-GB" dirty="0" err="1" smtClean="0">
                <a:solidFill>
                  <a:srgbClr val="33CC33"/>
                </a:solidFill>
                <a:latin typeface="Comic Sans MS" pitchFamily="66" charset="0"/>
              </a:rPr>
              <a:t>Donde</a:t>
            </a:r>
            <a:r>
              <a:rPr lang="en-GB" dirty="0" smtClean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33CC33"/>
                </a:solidFill>
                <a:latin typeface="Comic Sans MS" pitchFamily="66" charset="0"/>
              </a:rPr>
              <a:t>estas</a:t>
            </a:r>
            <a:r>
              <a:rPr lang="en-GB" dirty="0" smtClean="0">
                <a:solidFill>
                  <a:srgbClr val="33CC33"/>
                </a:solidFill>
                <a:latin typeface="Comic Sans MS" pitchFamily="66" charset="0"/>
              </a:rPr>
              <a:t>? Or </a:t>
            </a:r>
            <a:r>
              <a:rPr lang="en-GB" dirty="0" err="1" smtClean="0">
                <a:solidFill>
                  <a:srgbClr val="33CC33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33CC33"/>
                </a:solidFill>
                <a:latin typeface="Comic Sans MS" pitchFamily="66" charset="0"/>
              </a:rPr>
              <a:t>es</a:t>
            </a:r>
            <a:r>
              <a:rPr lang="en-GB" dirty="0" smtClean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33CC33"/>
                </a:solidFill>
                <a:latin typeface="Comic Sans MS" pitchFamily="66" charset="0"/>
              </a:rPr>
              <a:t>esto</a:t>
            </a:r>
            <a:r>
              <a:rPr lang="en-GB" dirty="0" smtClean="0">
                <a:solidFill>
                  <a:srgbClr val="33CC33"/>
                </a:solidFill>
                <a:latin typeface="Comic Sans MS" pitchFamily="66" charset="0"/>
              </a:rPr>
              <a:t>?</a:t>
            </a:r>
            <a:endParaRPr lang="en-GB" dirty="0">
              <a:solidFill>
                <a:srgbClr val="33CC33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dirty="0">
                <a:latin typeface="Comic Sans MS" pitchFamily="66" charset="0"/>
                <a:sym typeface="Webdings" pitchFamily="18" charset="2"/>
              </a:rPr>
              <a:t></a:t>
            </a:r>
            <a:r>
              <a:rPr lang="en-GB" dirty="0">
                <a:latin typeface="Comic Sans MS" pitchFamily="66" charset="0"/>
              </a:rPr>
              <a:t> “</a:t>
            </a:r>
            <a:r>
              <a:rPr lang="en-GB" dirty="0" err="1">
                <a:latin typeface="Comic Sans MS" pitchFamily="66" charset="0"/>
              </a:rPr>
              <a:t>Estudiante</a:t>
            </a:r>
            <a:r>
              <a:rPr lang="en-GB" dirty="0">
                <a:latin typeface="Comic Sans MS" pitchFamily="66" charset="0"/>
              </a:rPr>
              <a:t> B” identifies the room in his pictures and says the name of the room</a:t>
            </a:r>
            <a:r>
              <a:rPr lang="en-GB" dirty="0" smtClean="0">
                <a:latin typeface="Comic Sans MS" pitchFamily="66" charset="0"/>
              </a:rPr>
              <a:t>: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¿</a:t>
            </a:r>
            <a:r>
              <a:rPr lang="en-GB" dirty="0" err="1">
                <a:latin typeface="Comic Sans MS" pitchFamily="66" charset="0"/>
              </a:rPr>
              <a:t>Qué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tal</a:t>
            </a:r>
            <a:r>
              <a:rPr lang="en-GB" dirty="0" smtClean="0">
                <a:latin typeface="Comic Sans MS" pitchFamily="66" charset="0"/>
              </a:rPr>
              <a:t>?/ How was it?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9388" y="1916113"/>
            <a:ext cx="86407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Genial</a:t>
            </a:r>
          </a:p>
          <a:p>
            <a:endParaRPr lang="en-GB" dirty="0"/>
          </a:p>
          <a:p>
            <a:r>
              <a:rPr lang="en-GB" dirty="0"/>
              <a:t>				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bien</a:t>
            </a:r>
            <a:endParaRPr lang="en-GB" dirty="0"/>
          </a:p>
          <a:p>
            <a:endParaRPr lang="en-GB" dirty="0"/>
          </a:p>
          <a:p>
            <a:r>
              <a:rPr lang="en-GB" dirty="0"/>
              <a:t>	Bien</a:t>
            </a:r>
          </a:p>
          <a:p>
            <a:endParaRPr lang="en-GB" dirty="0"/>
          </a:p>
          <a:p>
            <a:r>
              <a:rPr lang="en-GB" dirty="0"/>
              <a:t>			Regular</a:t>
            </a:r>
          </a:p>
          <a:p>
            <a:endParaRPr lang="en-GB" dirty="0"/>
          </a:p>
          <a:p>
            <a:r>
              <a:rPr lang="en-GB" dirty="0"/>
              <a:t>						Mal</a:t>
            </a:r>
          </a:p>
          <a:p>
            <a:endParaRPr lang="en-GB" dirty="0"/>
          </a:p>
          <a:p>
            <a:r>
              <a:rPr lang="en-GB" dirty="0"/>
              <a:t>		Fatal</a:t>
            </a:r>
          </a:p>
        </p:txBody>
      </p:sp>
      <p:pic>
        <p:nvPicPr>
          <p:cNvPr id="61445" name="Picture 5" descr="MCj02825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229225"/>
            <a:ext cx="1247775" cy="1339850"/>
          </a:xfrm>
          <a:prstGeom prst="rect">
            <a:avLst/>
          </a:prstGeom>
          <a:noFill/>
        </p:spPr>
      </p:pic>
      <p:pic>
        <p:nvPicPr>
          <p:cNvPr id="61446" name="Picture 6" descr="MCj02934680000[1]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59563" y="4076700"/>
            <a:ext cx="1074737" cy="1828800"/>
          </a:xfrm>
          <a:noFill/>
          <a:ln/>
        </p:spPr>
      </p:pic>
      <p:pic>
        <p:nvPicPr>
          <p:cNvPr id="61447" name="Picture 7" descr="MCj025112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789363"/>
            <a:ext cx="8001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MCj02325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916113"/>
            <a:ext cx="765175" cy="1054100"/>
          </a:xfrm>
          <a:prstGeom prst="rect">
            <a:avLst/>
          </a:prstGeom>
          <a:noFill/>
        </p:spPr>
      </p:pic>
      <p:pic>
        <p:nvPicPr>
          <p:cNvPr id="61450" name="Picture 10" descr="MMj0283559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349500"/>
            <a:ext cx="941388" cy="1236663"/>
          </a:xfrm>
          <a:prstGeom prst="rect">
            <a:avLst/>
          </a:prstGeom>
          <a:noFill/>
        </p:spPr>
      </p:pic>
      <p:pic>
        <p:nvPicPr>
          <p:cNvPr id="61451" name="Picture 11" descr="MCj02322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3357563"/>
            <a:ext cx="877887" cy="81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358775"/>
          </a:xfrm>
        </p:spPr>
        <p:txBody>
          <a:bodyPr/>
          <a:lstStyle/>
          <a:p>
            <a:endParaRPr lang="en-GB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La cocina</a:t>
            </a:r>
          </a:p>
        </p:txBody>
      </p:sp>
      <p:pic>
        <p:nvPicPr>
          <p:cNvPr id="15364" name="Picture 4" descr="En la cocin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31913" y="1557338"/>
            <a:ext cx="64087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El comedor</a:t>
            </a:r>
          </a:p>
        </p:txBody>
      </p:sp>
      <p:pic>
        <p:nvPicPr>
          <p:cNvPr id="16388" name="Picture 4" descr="j03996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84313"/>
            <a:ext cx="496887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 dirty="0" smtClean="0">
                <a:latin typeface="Comic Sans MS" pitchFamily="66" charset="0"/>
              </a:rPr>
              <a:t>La </a:t>
            </a:r>
            <a:r>
              <a:rPr lang="en-GB" sz="4400" dirty="0" err="1" smtClean="0">
                <a:latin typeface="Comic Sans MS" pitchFamily="66" charset="0"/>
              </a:rPr>
              <a:t>Oficina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17414" name="Picture 6" descr="despacho_p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73238"/>
            <a:ext cx="5832475" cy="41036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 dirty="0">
                <a:latin typeface="Comic Sans MS" pitchFamily="66" charset="0"/>
              </a:rPr>
              <a:t>El </a:t>
            </a:r>
            <a:r>
              <a:rPr lang="en-GB" sz="4400" dirty="0" smtClean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baño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18439" name="Picture 7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28750"/>
            <a:ext cx="6119812" cy="4448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El dormitorio</a:t>
            </a:r>
          </a:p>
        </p:txBody>
      </p:sp>
      <p:pic>
        <p:nvPicPr>
          <p:cNvPr id="19460" name="Picture 4" descr="http://www.epa.gov/kidshometour/images/bedroo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8888" y="1682750"/>
            <a:ext cx="66262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r>
              <a:rPr lang="en-GB" sz="4000">
                <a:latin typeface="Comic Sans MS" pitchFamily="66" charset="0"/>
              </a:rPr>
              <a:t>OTRAS PARTES DE LA CASA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  <a:solidFill>
            <a:srgbClr val="FFFF99"/>
          </a:solidFill>
          <a:ln w="50800">
            <a:solidFill>
              <a:srgbClr val="FFCC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4400">
                <a:latin typeface="Comic Sans MS" pitchFamily="66" charset="0"/>
              </a:rPr>
              <a:t>La piscina</a:t>
            </a:r>
          </a:p>
        </p:txBody>
      </p:sp>
      <p:pic>
        <p:nvPicPr>
          <p:cNvPr id="21509" name="Picture 5" descr="Palazzetto%20piscina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349500"/>
            <a:ext cx="6335713" cy="3448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192</Words>
  <Application>Microsoft Office PowerPoint</Application>
  <PresentationFormat>On-screen Show (4:3)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Comic Sans MS</vt:lpstr>
      <vt:lpstr>Simplified Arabic</vt:lpstr>
      <vt:lpstr>Webdings</vt:lpstr>
      <vt:lpstr>Default Design</vt:lpstr>
      <vt:lpstr>¡Hola!</vt:lpstr>
      <vt:lpstr>Hoy en clase:</vt:lpstr>
      <vt:lpstr>LAS PARTES DE LA CASA: HABITACIONES</vt:lpstr>
      <vt:lpstr>Slide 4</vt:lpstr>
      <vt:lpstr>Slide 5</vt:lpstr>
      <vt:lpstr>Slide 6</vt:lpstr>
      <vt:lpstr>Slide 7</vt:lpstr>
      <vt:lpstr>Slide 8</vt:lpstr>
      <vt:lpstr>OTRAS PARTES DE LA CASA</vt:lpstr>
      <vt:lpstr>Slide 10</vt:lpstr>
      <vt:lpstr>Slide 11</vt:lpstr>
      <vt:lpstr>Slide 12</vt:lpstr>
      <vt:lpstr>Slide 13</vt:lpstr>
      <vt:lpstr>Slide 14</vt:lpstr>
      <vt:lpstr>LOS MUEBLES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Test: ¿A, B o C?</vt:lpstr>
      <vt:lpstr>Slide 24</vt:lpstr>
      <vt:lpstr>Slide 25</vt:lpstr>
      <vt:lpstr>Slide 26</vt:lpstr>
      <vt:lpstr>Slide 27</vt:lpstr>
      <vt:lpstr>Describir casas</vt:lpstr>
      <vt:lpstr>Describir habitaciones</vt:lpstr>
      <vt:lpstr>¿Qué tiene el dormitorio?What’s in the room?</vt:lpstr>
      <vt:lpstr>Ahora – Now your turn, find a partner</vt:lpstr>
      <vt:lpstr>¿Qué tal?/ How was it?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118</cp:revision>
  <dcterms:created xsi:type="dcterms:W3CDTF">1601-01-01T00:00:00Z</dcterms:created>
  <dcterms:modified xsi:type="dcterms:W3CDTF">2013-05-02T12:38:03Z</dcterms:modified>
</cp:coreProperties>
</file>